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6" r:id="rId3"/>
    <p:sldId id="287" r:id="rId4"/>
    <p:sldId id="290" r:id="rId5"/>
    <p:sldId id="291" r:id="rId6"/>
    <p:sldId id="292" r:id="rId7"/>
    <p:sldId id="288" r:id="rId8"/>
    <p:sldId id="289" r:id="rId9"/>
    <p:sldId id="266" r:id="rId10"/>
    <p:sldId id="267" r:id="rId11"/>
    <p:sldId id="268" r:id="rId12"/>
    <p:sldId id="293" r:id="rId13"/>
    <p:sldId id="294" r:id="rId14"/>
    <p:sldId id="295" r:id="rId15"/>
    <p:sldId id="296" r:id="rId16"/>
    <p:sldId id="297" r:id="rId17"/>
    <p:sldId id="283" r:id="rId18"/>
    <p:sldId id="298" r:id="rId19"/>
    <p:sldId id="284" r:id="rId20"/>
    <p:sldId id="285" r:id="rId21"/>
    <p:sldId id="299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204EE-A410-4538-8D35-BCA61C9B93F0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078FD-6738-4C23-A05E-6023F4743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9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2FBAED-11BD-4454-BFFE-953BD35AF55F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F2FC83-2BE9-4464-A138-6DC4DEB34643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37EE6A-23CD-4F9D-9F0C-51A5D8B64EFD}" type="slidenum">
              <a:rPr lang="en-US" altLang="en-US" smtClean="0"/>
              <a:pPr eaLnBrk="1" hangingPunct="1"/>
              <a:t>25</a:t>
            </a:fld>
            <a:endParaRPr lang="en-US" alt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B083CE-A6E3-496B-B7CD-066DDDE3A717}" type="slidenum">
              <a:rPr lang="en-US" altLang="en-US" smtClean="0"/>
              <a:pPr eaLnBrk="1" hangingPunct="1"/>
              <a:t>26</a:t>
            </a:fld>
            <a:endParaRPr lang="en-US" alt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1FFC87-76EF-4190-80DA-0C4C9EE13845}" type="slidenum">
              <a:rPr lang="en-US" altLang="en-US" smtClean="0"/>
              <a:pPr eaLnBrk="1" hangingPunct="1"/>
              <a:t>27</a:t>
            </a:fld>
            <a:endParaRPr lang="en-US" alt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509BD3-DB84-4563-B51D-D1474A435353}" type="slidenum">
              <a:rPr lang="en-US" altLang="en-US" smtClean="0"/>
              <a:pPr eaLnBrk="1" hangingPunct="1"/>
              <a:t>33</a:t>
            </a:fld>
            <a:endParaRPr lang="en-US" alt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ED7643-B4AF-4EF8-9C76-4299DB783500}" type="slidenum">
              <a:rPr lang="en-US" altLang="en-US" smtClean="0"/>
              <a:pPr eaLnBrk="1" hangingPunct="1"/>
              <a:t>34</a:t>
            </a:fld>
            <a:endParaRPr lang="en-US" alt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D3A4E8-9A11-4BCB-9998-9539E319E3C5}" type="slidenum">
              <a:rPr lang="en-US" altLang="en-US" smtClean="0"/>
              <a:pPr eaLnBrk="1" hangingPunct="1"/>
              <a:t>35</a:t>
            </a:fld>
            <a:endParaRPr lang="en-US" alt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B69E-E0E8-4858-96F8-652C46549ED9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58C0-9F06-4CC0-9BEF-05780AC1D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9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B69E-E0E8-4858-96F8-652C46549ED9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58C0-9F06-4CC0-9BEF-05780AC1D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1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B69E-E0E8-4858-96F8-652C46549ED9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58C0-9F06-4CC0-9BEF-05780AC1D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2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09988"/>
            <a:ext cx="8229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0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B69E-E0E8-4858-96F8-652C46549ED9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58C0-9F06-4CC0-9BEF-05780AC1D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1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B69E-E0E8-4858-96F8-652C46549ED9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58C0-9F06-4CC0-9BEF-05780AC1D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5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B69E-E0E8-4858-96F8-652C46549ED9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58C0-9F06-4CC0-9BEF-05780AC1D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7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B69E-E0E8-4858-96F8-652C46549ED9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58C0-9F06-4CC0-9BEF-05780AC1D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6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B69E-E0E8-4858-96F8-652C46549ED9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58C0-9F06-4CC0-9BEF-05780AC1D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3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B69E-E0E8-4858-96F8-652C46549ED9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58C0-9F06-4CC0-9BEF-05780AC1D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B69E-E0E8-4858-96F8-652C46549ED9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58C0-9F06-4CC0-9BEF-05780AC1D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2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B69E-E0E8-4858-96F8-652C46549ED9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58C0-9F06-4CC0-9BEF-05780AC1D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7B69E-E0E8-4858-96F8-652C46549ED9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558C0-9F06-4CC0-9BEF-05780AC1D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8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Shock Waves and Expansion Waves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Shock Waves and Expansion Waves</a:t>
            </a:r>
            <a:br>
              <a:rPr lang="en-US" smtClean="0"/>
            </a:br>
            <a:r>
              <a:rPr lang="en-US" sz="2800" i="1" smtClean="0"/>
              <a:t>Normal Shocks</a:t>
            </a:r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48006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Shocks which occur in a plane normal to the direction of flow are called </a:t>
            </a:r>
            <a:r>
              <a:rPr lang="en-US" altLang="en-US" sz="2400" b="1" smtClean="0"/>
              <a:t>normal shock waves</a:t>
            </a: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Flow process through the shock wave is highly irreversible and </a:t>
            </a:r>
            <a:r>
              <a:rPr lang="en-US" altLang="en-US" sz="2400" i="1" smtClean="0"/>
              <a:t>cannot</a:t>
            </a:r>
            <a:r>
              <a:rPr lang="en-US" altLang="en-US" sz="2400" smtClean="0"/>
              <a:t> be approximated as being isentropic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Develop relationships for flow properties before and after the shock using conservation of mass, momentum, and energy</a:t>
            </a:r>
          </a:p>
        </p:txBody>
      </p:sp>
      <p:pic>
        <p:nvPicPr>
          <p:cNvPr id="50180" name="Picture 4" descr="cen72367_12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11250"/>
            <a:ext cx="3352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cen72367_12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29083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6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Shock Waves and Expansion Waves</a:t>
            </a:r>
            <a:br>
              <a:rPr lang="en-US" smtClean="0"/>
            </a:br>
            <a:r>
              <a:rPr lang="en-US" sz="2800" i="1" smtClean="0"/>
              <a:t>Normal Shocks</a:t>
            </a:r>
          </a:p>
        </p:txBody>
      </p:sp>
      <p:pic>
        <p:nvPicPr>
          <p:cNvPr id="51203" name="Picture 7" descr="cen72367_120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4800" y="2970213"/>
            <a:ext cx="1803400" cy="1328737"/>
          </a:xfrm>
        </p:spPr>
      </p:pic>
      <p:sp>
        <p:nvSpPr>
          <p:cNvPr id="51204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u="sng" smtClean="0"/>
              <a:t>Conservation of mass</a:t>
            </a:r>
          </a:p>
          <a:p>
            <a:pPr eaLnBrk="1" hangingPunct="1">
              <a:buFontTx/>
              <a:buNone/>
            </a:pPr>
            <a:endParaRPr lang="en-US" altLang="en-US" sz="2400" u="sng" smtClean="0"/>
          </a:p>
          <a:p>
            <a:pPr eaLnBrk="1" hangingPunct="1">
              <a:buFontTx/>
              <a:buNone/>
            </a:pPr>
            <a:endParaRPr lang="en-US" altLang="en-US" sz="2400" u="sng" smtClean="0"/>
          </a:p>
          <a:p>
            <a:pPr eaLnBrk="1" hangingPunct="1">
              <a:buFontTx/>
              <a:buNone/>
            </a:pPr>
            <a:r>
              <a:rPr lang="en-US" altLang="en-US" sz="2400" u="sng" smtClean="0"/>
              <a:t>Conservation of energy</a:t>
            </a:r>
          </a:p>
          <a:p>
            <a:pPr eaLnBrk="1" hangingPunct="1">
              <a:buFontTx/>
              <a:buNone/>
            </a:pPr>
            <a:endParaRPr lang="en-US" altLang="en-US" sz="2400" u="sng" smtClean="0"/>
          </a:p>
          <a:p>
            <a:pPr eaLnBrk="1" hangingPunct="1">
              <a:buFontTx/>
              <a:buNone/>
            </a:pPr>
            <a:endParaRPr lang="en-US" altLang="en-US" sz="2400" u="sng" smtClean="0"/>
          </a:p>
          <a:p>
            <a:pPr eaLnBrk="1" hangingPunct="1">
              <a:buFontTx/>
              <a:buNone/>
            </a:pPr>
            <a:r>
              <a:rPr lang="en-US" altLang="en-US" sz="2400" u="sng" smtClean="0"/>
              <a:t>Conservation of momentum</a:t>
            </a:r>
          </a:p>
          <a:p>
            <a:pPr eaLnBrk="1" hangingPunct="1">
              <a:buFontTx/>
              <a:buNone/>
            </a:pPr>
            <a:endParaRPr lang="en-US" altLang="en-US" sz="2400" u="sng" smtClean="0"/>
          </a:p>
          <a:p>
            <a:pPr eaLnBrk="1" hangingPunct="1">
              <a:buFontTx/>
              <a:buNone/>
            </a:pPr>
            <a:endParaRPr lang="en-US" altLang="en-US" sz="2400" u="sng" smtClean="0"/>
          </a:p>
          <a:p>
            <a:pPr eaLnBrk="1" hangingPunct="1">
              <a:buFontTx/>
              <a:buNone/>
            </a:pPr>
            <a:r>
              <a:rPr lang="en-US" altLang="en-US" sz="2400" u="sng" smtClean="0"/>
              <a:t>Increase in entropy</a:t>
            </a:r>
          </a:p>
        </p:txBody>
      </p:sp>
      <p:pic>
        <p:nvPicPr>
          <p:cNvPr id="51205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60563"/>
            <a:ext cx="4343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5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09913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6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3556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8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51513"/>
            <a:ext cx="18288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5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848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262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Fig 5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391400" cy="61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126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Fig 5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848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605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Fig 5-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696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429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Fig 5-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863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49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0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026" descr="Fig 5-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575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57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162"/>
            <a:ext cx="8839200" cy="656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9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685800"/>
            <a:ext cx="8128585" cy="457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0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15400" cy="669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0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190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12192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Strength </a:t>
            </a:r>
            <a:r>
              <a:rPr lang="en-US" dirty="0"/>
              <a:t>of a shock wave is defined as the ratio of increase in static pressure </a:t>
            </a:r>
            <a:r>
              <a:rPr lang="en-US" dirty="0" smtClean="0"/>
              <a:t>across the </a:t>
            </a:r>
            <a:r>
              <a:rPr lang="en-US" dirty="0"/>
              <a:t>shock to the inlet static pressure.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11228" y="609600"/>
            <a:ext cx="4818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Define strength of a shock wave.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50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Shock Waves and Expansion Waves</a:t>
            </a:r>
            <a:br>
              <a:rPr lang="en-US" smtClean="0"/>
            </a:br>
            <a:r>
              <a:rPr lang="en-US" sz="2800" i="1" smtClean="0"/>
              <a:t>Normal Shocks</a:t>
            </a:r>
          </a:p>
        </p:txBody>
      </p:sp>
      <p:pic>
        <p:nvPicPr>
          <p:cNvPr id="52227" name="Picture 4" descr="cen72367_120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468438"/>
            <a:ext cx="4267200" cy="3873500"/>
          </a:xfrm>
        </p:spPr>
      </p:pic>
      <p:sp>
        <p:nvSpPr>
          <p:cNvPr id="52228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Combine conservation of mass and energy into a single equation and plot on </a:t>
            </a:r>
            <a:r>
              <a:rPr lang="en-US" altLang="en-US" sz="2000" i="1" smtClean="0"/>
              <a:t>h-s</a:t>
            </a:r>
            <a:r>
              <a:rPr lang="en-US" altLang="en-US" sz="2000" smtClean="0"/>
              <a:t> diagram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 smtClean="0"/>
              <a:t>Fanno Line</a:t>
            </a:r>
            <a:r>
              <a:rPr lang="en-US" altLang="en-US" sz="1800" smtClean="0"/>
              <a:t> :  locus of states that have the same value of h</a:t>
            </a:r>
            <a:r>
              <a:rPr lang="en-US" altLang="en-US" sz="1800" baseline="-25000" smtClean="0"/>
              <a:t>0</a:t>
            </a:r>
            <a:r>
              <a:rPr lang="en-US" altLang="en-US" sz="1800" smtClean="0"/>
              <a:t> and mass flux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Combine conservation of mass and momentum into a single equation and plot on </a:t>
            </a:r>
            <a:r>
              <a:rPr lang="en-US" altLang="en-US" sz="2000" i="1" smtClean="0"/>
              <a:t>h-s</a:t>
            </a:r>
            <a:r>
              <a:rPr lang="en-US" altLang="en-US" sz="2000" smtClean="0"/>
              <a:t> diagram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 smtClean="0"/>
              <a:t>Rayleigh line</a:t>
            </a:r>
            <a:endParaRPr lang="en-US" alt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Points of maximum entropy correspond to Ma = 1.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Above / below this point is subsonic / supersonic</a:t>
            </a:r>
          </a:p>
        </p:txBody>
      </p:sp>
    </p:spTree>
    <p:extLst>
      <p:ext uri="{BB962C8B-B14F-4D97-AF65-F5344CB8AC3E}">
        <p14:creationId xmlns:p14="http://schemas.microsoft.com/office/powerpoint/2010/main" val="27647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Shock Waves and Expansion Waves</a:t>
            </a:r>
            <a:br>
              <a:rPr lang="en-US" smtClean="0"/>
            </a:br>
            <a:r>
              <a:rPr lang="en-US" sz="2800" i="1" smtClean="0"/>
              <a:t>Normal Shocks</a:t>
            </a:r>
          </a:p>
        </p:txBody>
      </p:sp>
      <p:pic>
        <p:nvPicPr>
          <p:cNvPr id="53251" name="Picture 4" descr="cen72367_120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468438"/>
            <a:ext cx="4267200" cy="3873500"/>
          </a:xfrm>
        </p:spPr>
      </p:pic>
      <p:sp>
        <p:nvSpPr>
          <p:cNvPr id="5325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There are 2 points where the Fanno and Rayleigh lines intersect : points where all 3 conservation equations are satisfied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Point 1:  before the shock (supersonic)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Point 2:  after the shock (subsonic)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The larger Ma is before the shock, the stronger the shock will be.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Entropy increases from point 1 to point 2 :  expected since flow through the shock is adiabatic but irreversible</a:t>
            </a:r>
          </a:p>
        </p:txBody>
      </p:sp>
    </p:spTree>
    <p:extLst>
      <p:ext uri="{BB962C8B-B14F-4D97-AF65-F5344CB8AC3E}">
        <p14:creationId xmlns:p14="http://schemas.microsoft.com/office/powerpoint/2010/main" val="23307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Shock Waves and Expansion Waves</a:t>
            </a:r>
            <a:br>
              <a:rPr lang="en-US" altLang="en-US" smtClean="0"/>
            </a:br>
            <a:r>
              <a:rPr lang="en-US" altLang="en-US" sz="2800" i="1" smtClean="0"/>
              <a:t>Normal Shocks</a:t>
            </a:r>
          </a:p>
        </p:txBody>
      </p:sp>
      <p:pic>
        <p:nvPicPr>
          <p:cNvPr id="54275" name="Picture 4" descr="cen72367_120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4963" y="2986088"/>
            <a:ext cx="1743075" cy="1295400"/>
          </a:xfrm>
        </p:spPr>
      </p:pic>
      <p:sp>
        <p:nvSpPr>
          <p:cNvPr id="54276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Equation for the Fanno line for an ideal gas with constant specific heats can be derived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Similar relation for Rayleigh line is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Combining this gives the intersection points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</p:txBody>
      </p:sp>
      <p:pic>
        <p:nvPicPr>
          <p:cNvPr id="54277" name="Picture 5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4013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3810000"/>
            <a:ext cx="23764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5334000"/>
            <a:ext cx="38671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6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Shock Waves and Expansion Waves</a:t>
            </a:r>
            <a:br>
              <a:rPr lang="en-US" altLang="en-US" smtClean="0"/>
            </a:br>
            <a:r>
              <a:rPr lang="en-US" altLang="en-US" sz="2800" i="1" smtClean="0"/>
              <a:t>Oblique Shocks</a:t>
            </a:r>
            <a:endParaRPr lang="en-US" altLang="en-US" smtClean="0"/>
          </a:p>
        </p:txBody>
      </p:sp>
      <p:pic>
        <p:nvPicPr>
          <p:cNvPr id="55299" name="Picture 4" descr="cen72367_120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2382838"/>
            <a:ext cx="3657600" cy="2503487"/>
          </a:xfrm>
        </p:spPr>
      </p:pic>
      <p:sp>
        <p:nvSpPr>
          <p:cNvPr id="55300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Not all shocks are normal to flow direction.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Some are inclined to the flow direction, and are called </a:t>
            </a:r>
            <a:r>
              <a:rPr lang="en-US" altLang="en-US" sz="2800" b="1" smtClean="0"/>
              <a:t>oblique shocks</a:t>
            </a: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9707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Shock Waves and Expansion Waves</a:t>
            </a:r>
            <a:br>
              <a:rPr lang="en-US" altLang="en-US" smtClean="0"/>
            </a:br>
            <a:r>
              <a:rPr lang="en-US" altLang="en-US" sz="2800" i="1" smtClean="0"/>
              <a:t>Oblique Shocks</a:t>
            </a:r>
            <a:endParaRPr lang="en-US" altLang="en-US" smtClean="0"/>
          </a:p>
        </p:txBody>
      </p:sp>
      <p:pic>
        <p:nvPicPr>
          <p:cNvPr id="56323" name="Picture 4" descr="cen72367_120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6063" y="2852738"/>
            <a:ext cx="1920875" cy="1563687"/>
          </a:xfrm>
        </p:spPr>
      </p:pic>
      <p:sp>
        <p:nvSpPr>
          <p:cNvPr id="56324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At leading edge, flow is deflected through an angle </a:t>
            </a:r>
            <a:r>
              <a:rPr lang="en-US" altLang="en-US" sz="2400" i="1" smtClean="0">
                <a:latin typeface="Symbol" pitchFamily="18" charset="2"/>
                <a:sym typeface="Symbol" pitchFamily="18" charset="2"/>
              </a:rPr>
              <a:t></a:t>
            </a:r>
            <a:r>
              <a:rPr lang="en-US" altLang="en-US" sz="2400" smtClean="0"/>
              <a:t> called the </a:t>
            </a:r>
            <a:r>
              <a:rPr lang="en-US" altLang="en-US" sz="2400" b="1" smtClean="0"/>
              <a:t>turning angle</a:t>
            </a: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Result is a straight oblique shock wave aligned at </a:t>
            </a:r>
            <a:r>
              <a:rPr lang="en-US" altLang="en-US" sz="2400" b="1" smtClean="0"/>
              <a:t>shock angle</a:t>
            </a:r>
            <a:r>
              <a:rPr lang="en-US" altLang="en-US" sz="2400" smtClean="0"/>
              <a:t> </a:t>
            </a:r>
            <a:r>
              <a:rPr lang="en-US" altLang="en-US" sz="2400" i="1" smtClean="0">
                <a:latin typeface="Symbol" pitchFamily="18" charset="2"/>
                <a:sym typeface="Symbol" pitchFamily="18" charset="2"/>
              </a:rPr>
              <a:t></a:t>
            </a:r>
            <a:r>
              <a:rPr lang="en-US" altLang="en-US" sz="2400" smtClean="0"/>
              <a:t> relative to the flow direction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Due to the displacement thickness, </a:t>
            </a:r>
            <a:r>
              <a:rPr lang="en-US" altLang="en-US" sz="2400" i="1" smtClean="0">
                <a:latin typeface="Symbol" pitchFamily="18" charset="2"/>
                <a:sym typeface="Symbol" pitchFamily="18" charset="2"/>
              </a:rPr>
              <a:t></a:t>
            </a:r>
            <a:r>
              <a:rPr lang="en-US" altLang="en-US" sz="2400" smtClean="0"/>
              <a:t>is slightly greater than the wedge half-angle </a:t>
            </a:r>
            <a:r>
              <a:rPr lang="en-US" altLang="en-US" sz="2400" smtClean="0">
                <a:latin typeface="Symbol" pitchFamily="18" charset="2"/>
                <a:sym typeface="Symbol" pitchFamily="18" charset="2"/>
              </a:rPr>
              <a:t></a:t>
            </a:r>
            <a:r>
              <a:rPr lang="en-US" altLang="en-US" sz="2400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i="1" smtClean="0">
              <a:latin typeface="Symbol" pitchFamily="18" charset="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671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Shock Waves and Expansion Waves</a:t>
            </a:r>
            <a:br>
              <a:rPr lang="en-US" altLang="en-US" smtClean="0"/>
            </a:br>
            <a:r>
              <a:rPr lang="en-US" altLang="en-US" sz="2800" i="1" smtClean="0"/>
              <a:t>Oblique Shocks</a:t>
            </a:r>
            <a:endParaRPr lang="en-US" alt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19200"/>
            <a:ext cx="83058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Like normal shocks, Ma decreases across the oblique shock, and are only possible if upstream flow is supersonic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However, unlike normal shocks in which the downstream Ma is always subsonic, Ma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of an oblique shock can be subsonic, sonic, or supersonic depending upon Ma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 and </a:t>
            </a:r>
            <a:r>
              <a:rPr lang="en-US" altLang="en-US" sz="2800" smtClean="0">
                <a:latin typeface="Symbol" pitchFamily="18" charset="2"/>
                <a:sym typeface="Symbol" pitchFamily="18" charset="2"/>
              </a:rPr>
              <a:t></a:t>
            </a:r>
            <a:r>
              <a:rPr lang="en-US" altLang="en-US" sz="28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15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Shock Waves and Expansion Waves</a:t>
            </a:r>
            <a:br>
              <a:rPr lang="en-US" altLang="en-US" smtClean="0"/>
            </a:br>
            <a:r>
              <a:rPr lang="en-US" altLang="en-US" sz="2800" i="1" smtClean="0"/>
              <a:t>Oblique Shocks</a:t>
            </a:r>
          </a:p>
        </p:txBody>
      </p:sp>
      <p:pic>
        <p:nvPicPr>
          <p:cNvPr id="58371" name="Picture 4" descr="cen72367_1203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93" r="73300"/>
          <a:stretch>
            <a:fillRect/>
          </a:stretch>
        </p:blipFill>
        <p:spPr>
          <a:xfrm>
            <a:off x="381000" y="1371600"/>
            <a:ext cx="3810000" cy="2838450"/>
          </a:xfrm>
        </p:spPr>
      </p:pic>
      <p:sp>
        <p:nvSpPr>
          <p:cNvPr id="5837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All equations and shock tables for normal shocks apply to oblique shocks as well, provided that we use only the </a:t>
            </a:r>
            <a:r>
              <a:rPr lang="en-US" altLang="en-US" sz="2800" b="1" smtClean="0"/>
              <a:t>normal components</a:t>
            </a:r>
            <a:r>
              <a:rPr lang="en-US" altLang="en-US" sz="2800" smtClean="0"/>
              <a:t> of the Mach number</a:t>
            </a:r>
          </a:p>
          <a:p>
            <a:pPr lvl="1" eaLnBrk="1" hangingPunct="1"/>
            <a:r>
              <a:rPr lang="en-US" altLang="en-US" sz="2400" smtClean="0"/>
              <a:t>Ma</a:t>
            </a:r>
            <a:r>
              <a:rPr lang="en-US" altLang="en-US" sz="2400" baseline="-25000" smtClean="0"/>
              <a:t>1,n</a:t>
            </a:r>
            <a:r>
              <a:rPr lang="en-US" altLang="en-US" sz="2400" smtClean="0"/>
              <a:t> = V</a:t>
            </a:r>
            <a:r>
              <a:rPr lang="en-US" altLang="en-US" sz="2400" baseline="-25000" smtClean="0"/>
              <a:t>1,n</a:t>
            </a:r>
            <a:r>
              <a:rPr lang="en-US" altLang="en-US" sz="2400" smtClean="0"/>
              <a:t>/c</a:t>
            </a:r>
            <a:r>
              <a:rPr lang="en-US" altLang="en-US" sz="2400" baseline="-25000" smtClean="0"/>
              <a:t>1</a:t>
            </a:r>
            <a:endParaRPr lang="en-US" altLang="en-US" sz="2400" smtClean="0"/>
          </a:p>
          <a:p>
            <a:pPr lvl="1" eaLnBrk="1" hangingPunct="1"/>
            <a:r>
              <a:rPr lang="en-US" altLang="en-US" sz="2400" smtClean="0"/>
              <a:t>Ma</a:t>
            </a:r>
            <a:r>
              <a:rPr lang="en-US" altLang="en-US" sz="2400" baseline="-25000" smtClean="0"/>
              <a:t>2,n</a:t>
            </a:r>
            <a:r>
              <a:rPr lang="en-US" altLang="en-US" sz="2400" smtClean="0"/>
              <a:t> = V</a:t>
            </a:r>
            <a:r>
              <a:rPr lang="en-US" altLang="en-US" sz="2400" baseline="-25000" smtClean="0"/>
              <a:t>2,n</a:t>
            </a:r>
            <a:r>
              <a:rPr lang="en-US" altLang="en-US" sz="2400" smtClean="0"/>
              <a:t>/c</a:t>
            </a:r>
            <a:r>
              <a:rPr lang="en-US" altLang="en-US" sz="2400" baseline="-25000" smtClean="0"/>
              <a:t>2</a:t>
            </a:r>
            <a:endParaRPr lang="en-US" altLang="en-US" sz="2400" smtClean="0"/>
          </a:p>
        </p:txBody>
      </p:sp>
      <p:pic>
        <p:nvPicPr>
          <p:cNvPr id="58373" name="Picture 5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1600"/>
            <a:ext cx="4287838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171575" y="4724400"/>
            <a:ext cx="218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u="sng">
                <a:latin typeface="Symbol" pitchFamily="18" charset="2"/>
                <a:sym typeface="Symbol" pitchFamily="18" charset="2"/>
              </a:rPr>
              <a:t></a:t>
            </a:r>
            <a:r>
              <a:rPr lang="en-US" altLang="en-US" u="sng"/>
              <a:t>-Ma relationship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5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Shock Waves and Expansion Waves</a:t>
            </a:r>
            <a:br>
              <a:rPr lang="en-US" altLang="en-US" dirty="0" smtClean="0"/>
            </a:br>
            <a:r>
              <a:rPr lang="en-US" altLang="en-US" sz="2800" i="1" dirty="0" smtClean="0"/>
              <a:t>Oblique Shocks</a:t>
            </a:r>
          </a:p>
        </p:txBody>
      </p:sp>
      <p:pic>
        <p:nvPicPr>
          <p:cNvPr id="59395" name="Picture 3" descr="cen72367_1204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438400"/>
            <a:ext cx="7315200" cy="3940493"/>
          </a:xfrm>
        </p:spPr>
      </p:pic>
      <p:pic>
        <p:nvPicPr>
          <p:cNvPr id="59396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287838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2" y="762000"/>
            <a:ext cx="793849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6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Shock Waves and Expansion Waves</a:t>
            </a:r>
            <a:br>
              <a:rPr lang="en-US" altLang="en-US" smtClean="0"/>
            </a:br>
            <a:r>
              <a:rPr lang="en-US" altLang="en-US" sz="2800" i="1" smtClean="0"/>
              <a:t>Oblique Shocks</a:t>
            </a:r>
          </a:p>
        </p:txBody>
      </p:sp>
      <p:pic>
        <p:nvPicPr>
          <p:cNvPr id="60419" name="Picture 4" descr="cen72367_1204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7488" y="2662238"/>
            <a:ext cx="1978025" cy="1944687"/>
          </a:xfrm>
        </p:spPr>
      </p:pic>
      <p:sp>
        <p:nvSpPr>
          <p:cNvPr id="60420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If wedge half angle </a:t>
            </a:r>
            <a:r>
              <a:rPr lang="en-US" altLang="en-US" sz="2800" smtClean="0">
                <a:latin typeface="Symbol" pitchFamily="18" charset="2"/>
                <a:sym typeface="Symbol" pitchFamily="18" charset="2"/>
              </a:rPr>
              <a:t></a:t>
            </a:r>
            <a:r>
              <a:rPr lang="en-US" altLang="en-US" sz="2800" smtClean="0"/>
              <a:t> &gt; </a:t>
            </a:r>
            <a:r>
              <a:rPr lang="en-US" altLang="en-US" sz="2800" smtClean="0">
                <a:latin typeface="Symbol" pitchFamily="18" charset="2"/>
                <a:sym typeface="Symbol" pitchFamily="18" charset="2"/>
              </a:rPr>
              <a:t></a:t>
            </a:r>
            <a:r>
              <a:rPr lang="en-US" altLang="en-US" sz="2800" baseline="-25000" smtClean="0"/>
              <a:t>max</a:t>
            </a:r>
            <a:r>
              <a:rPr lang="en-US" altLang="en-US" sz="2800" smtClean="0"/>
              <a:t>, a detached oblique shock or bow wave is formed</a:t>
            </a:r>
          </a:p>
          <a:p>
            <a:pPr eaLnBrk="1" hangingPunct="1"/>
            <a:r>
              <a:rPr lang="en-US" altLang="en-US" sz="2800" smtClean="0"/>
              <a:t>Much more complicated that straight oblique shocks.</a:t>
            </a:r>
          </a:p>
          <a:p>
            <a:pPr eaLnBrk="1" hangingPunct="1"/>
            <a:r>
              <a:rPr lang="en-US" altLang="en-US" sz="2800" smtClean="0"/>
              <a:t>Requires CFD for analysis.</a:t>
            </a:r>
          </a:p>
        </p:txBody>
      </p:sp>
    </p:spTree>
    <p:extLst>
      <p:ext uri="{BB962C8B-B14F-4D97-AF65-F5344CB8AC3E}">
        <p14:creationId xmlns:p14="http://schemas.microsoft.com/office/powerpoint/2010/main" val="19989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Shock Waves and Expansion Waves</a:t>
            </a:r>
            <a:br>
              <a:rPr lang="en-US" altLang="en-US" smtClean="0"/>
            </a:br>
            <a:r>
              <a:rPr lang="en-US" altLang="en-US" sz="2800" i="1" smtClean="0"/>
              <a:t>Oblique Shocks</a:t>
            </a:r>
          </a:p>
        </p:txBody>
      </p:sp>
      <p:pic>
        <p:nvPicPr>
          <p:cNvPr id="61443" name="Picture 4" descr="cen72367_120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166813"/>
            <a:ext cx="2362200" cy="2125662"/>
          </a:xfrm>
        </p:spPr>
      </p:pic>
      <p:sp>
        <p:nvSpPr>
          <p:cNvPr id="61444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Similar shock waves see for axisymmetric bodies, however, </a:t>
            </a:r>
            <a:r>
              <a:rPr lang="en-US" altLang="en-US" sz="2800" smtClean="0">
                <a:latin typeface="Symbol" pitchFamily="18" charset="2"/>
                <a:sym typeface="Symbol" pitchFamily="18" charset="2"/>
              </a:rPr>
              <a:t></a:t>
            </a:r>
            <a:r>
              <a:rPr lang="en-US" altLang="en-US" sz="2800" smtClean="0"/>
              <a:t>-Ma relationship and resulting diagram is different than for 2D bodies</a:t>
            </a:r>
          </a:p>
        </p:txBody>
      </p:sp>
      <p:pic>
        <p:nvPicPr>
          <p:cNvPr id="61445" name="Picture 5" descr="cen72367_12043a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219200"/>
            <a:ext cx="605313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7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Shock Waves and Expansion Waves</a:t>
            </a:r>
            <a:br>
              <a:rPr lang="en-US" altLang="en-US" smtClean="0"/>
            </a:br>
            <a:r>
              <a:rPr lang="en-US" altLang="en-US" sz="2800" i="1" smtClean="0"/>
              <a:t>Oblique Shocks</a:t>
            </a:r>
          </a:p>
        </p:txBody>
      </p:sp>
      <p:pic>
        <p:nvPicPr>
          <p:cNvPr id="62467" name="Picture 4" descr="cen72367_120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5738" y="2235200"/>
            <a:ext cx="2041525" cy="2798763"/>
          </a:xfrm>
        </p:spPr>
      </p:pic>
      <p:sp>
        <p:nvSpPr>
          <p:cNvPr id="62468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For blunt bodies, without a sharply pointed nose, </a:t>
            </a:r>
            <a:r>
              <a:rPr lang="en-US" altLang="en-US" sz="2800" smtClean="0">
                <a:latin typeface="Symbol" pitchFamily="18" charset="2"/>
                <a:sym typeface="Symbol" pitchFamily="18" charset="2"/>
              </a:rPr>
              <a:t></a:t>
            </a:r>
            <a:r>
              <a:rPr lang="en-US" altLang="en-US" sz="2800" smtClean="0"/>
              <a:t> = 90</a:t>
            </a:r>
            <a:r>
              <a:rPr lang="en-US" altLang="en-US" sz="2800" smtClean="0">
                <a:sym typeface="Symbol" pitchFamily="18" charset="2"/>
              </a:rPr>
              <a:t>, and an attached oblique shock </a:t>
            </a:r>
            <a:r>
              <a:rPr lang="en-US" altLang="en-US" sz="2800" i="1" smtClean="0">
                <a:sym typeface="Symbol" pitchFamily="18" charset="2"/>
              </a:rPr>
              <a:t>cannot</a:t>
            </a:r>
            <a:r>
              <a:rPr lang="en-US" altLang="en-US" sz="2800" smtClean="0">
                <a:sym typeface="Symbol" pitchFamily="18" charset="2"/>
              </a:rPr>
              <a:t> exist regardless of Ma.</a:t>
            </a: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0743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Shock Waves and Expansion Waves</a:t>
            </a:r>
            <a:br>
              <a:rPr lang="en-US" altLang="en-US" smtClean="0"/>
            </a:br>
            <a:r>
              <a:rPr lang="en-US" altLang="en-US" sz="2800" i="1" smtClean="0"/>
              <a:t>Prandtl-Meyer Expansion Waves</a:t>
            </a:r>
            <a:endParaRPr lang="en-US" altLang="en-US" smtClean="0"/>
          </a:p>
        </p:txBody>
      </p:sp>
      <p:pic>
        <p:nvPicPr>
          <p:cNvPr id="63491" name="Picture 4" descr="cen72367_1204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3429000" cy="2717800"/>
          </a:xfrm>
        </p:spPr>
      </p:pic>
      <p:sp>
        <p:nvSpPr>
          <p:cNvPr id="6349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066800"/>
            <a:ext cx="5181600" cy="48307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In some cases, flow is turned in the opposite direction across the shock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Example :  wedge at angle of attack </a:t>
            </a:r>
            <a:r>
              <a:rPr lang="en-US" altLang="en-US" sz="2000" smtClean="0">
                <a:latin typeface="Symbol" pitchFamily="18" charset="2"/>
                <a:sym typeface="Symbol" pitchFamily="18" charset="2"/>
              </a:rPr>
              <a:t></a:t>
            </a:r>
            <a:r>
              <a:rPr lang="en-US" altLang="en-US" sz="2000" smtClean="0"/>
              <a:t> greater than wedge half angle </a:t>
            </a:r>
            <a:r>
              <a:rPr lang="en-US" altLang="en-US" sz="2000" smtClean="0">
                <a:latin typeface="Symbol" pitchFamily="18" charset="2"/>
                <a:sym typeface="Symbol" pitchFamily="18" charset="2"/>
              </a:rPr>
              <a:t></a:t>
            </a: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This type of flow is called an </a:t>
            </a:r>
            <a:r>
              <a:rPr lang="en-US" altLang="en-US" sz="2000" b="1" smtClean="0"/>
              <a:t>expanding flow</a:t>
            </a:r>
            <a:r>
              <a:rPr lang="en-US" altLang="en-US" sz="2000" smtClean="0"/>
              <a:t>, in contrast to the oblique shock which creates a </a:t>
            </a:r>
            <a:r>
              <a:rPr lang="en-US" altLang="en-US" sz="2000" b="1" smtClean="0"/>
              <a:t>compressing flow.</a:t>
            </a: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Instead of a shock, a </a:t>
            </a:r>
            <a:r>
              <a:rPr lang="en-US" altLang="en-US" sz="2000" b="1" smtClean="0"/>
              <a:t>expansion fan</a:t>
            </a:r>
            <a:r>
              <a:rPr lang="en-US" altLang="en-US" sz="2000" smtClean="0"/>
              <a:t> appears, which is comprised of infinite number of Mach waves called </a:t>
            </a:r>
            <a:r>
              <a:rPr lang="en-US" altLang="en-US" sz="2000" b="1" smtClean="0"/>
              <a:t>Prandtl-Meyer expansion waves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Each individual expansion wave is isentropic :  flow across entire expansion fan is isentropic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Ma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 &gt; Ma</a:t>
            </a:r>
            <a:r>
              <a:rPr lang="en-US" altLang="en-US" sz="2000" baseline="-25000" smtClean="0"/>
              <a:t>1</a:t>
            </a: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P, </a:t>
            </a:r>
            <a:r>
              <a:rPr lang="en-US" altLang="en-US" sz="2000" smtClean="0">
                <a:latin typeface="Symbol" pitchFamily="18" charset="2"/>
                <a:sym typeface="Symbol" pitchFamily="18" charset="2"/>
              </a:rPr>
              <a:t></a:t>
            </a:r>
            <a:r>
              <a:rPr lang="en-US" altLang="en-US" sz="2000" smtClean="0"/>
              <a:t>, T </a:t>
            </a:r>
            <a:r>
              <a:rPr lang="en-US" altLang="en-US" sz="2000" i="1" smtClean="0"/>
              <a:t>decrease</a:t>
            </a:r>
            <a:r>
              <a:rPr lang="en-US" altLang="en-US" sz="2000" smtClean="0"/>
              <a:t> across the fan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31763" y="5103813"/>
            <a:ext cx="36782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Flow turns </a:t>
            </a:r>
            <a:r>
              <a:rPr lang="en-US" altLang="en-US" i="1"/>
              <a:t>gradually</a:t>
            </a:r>
            <a:r>
              <a:rPr lang="en-US" altLang="en-US"/>
              <a:t> as each </a:t>
            </a:r>
            <a:br>
              <a:rPr lang="en-US" altLang="en-US"/>
            </a:br>
            <a:r>
              <a:rPr lang="en-US" altLang="en-US"/>
              <a:t>successful Mach wave turns</a:t>
            </a:r>
            <a:br>
              <a:rPr lang="en-US" altLang="en-US"/>
            </a:br>
            <a:r>
              <a:rPr lang="en-US" altLang="en-US"/>
              <a:t>the flow ay an infinitesimal amount</a:t>
            </a:r>
          </a:p>
        </p:txBody>
      </p:sp>
    </p:spTree>
    <p:extLst>
      <p:ext uri="{BB962C8B-B14F-4D97-AF65-F5344CB8AC3E}">
        <p14:creationId xmlns:p14="http://schemas.microsoft.com/office/powerpoint/2010/main" val="25242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Shock Waves and Expansion Waves</a:t>
            </a:r>
            <a:br>
              <a:rPr lang="en-US" altLang="en-US" smtClean="0"/>
            </a:br>
            <a:r>
              <a:rPr lang="en-US" altLang="en-US" sz="2800" i="1" smtClean="0"/>
              <a:t>Prandtl-Meyer Expansion Waves</a:t>
            </a:r>
            <a:endParaRPr lang="en-US" altLang="en-US" smtClean="0"/>
          </a:p>
        </p:txBody>
      </p:sp>
      <p:pic>
        <p:nvPicPr>
          <p:cNvPr id="64515" name="Picture 4" descr="cen72367_1204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743200"/>
            <a:ext cx="4038600" cy="1782763"/>
          </a:xfrm>
        </p:spPr>
      </p:pic>
      <p:sp>
        <p:nvSpPr>
          <p:cNvPr id="6451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219200"/>
            <a:ext cx="84582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Prandtl-Meyer expansion fans also occur in axisymmetric flows, as in the corners and trailing edges of the cone cylinder.</a:t>
            </a:r>
          </a:p>
        </p:txBody>
      </p:sp>
    </p:spTree>
    <p:extLst>
      <p:ext uri="{BB962C8B-B14F-4D97-AF65-F5344CB8AC3E}">
        <p14:creationId xmlns:p14="http://schemas.microsoft.com/office/powerpoint/2010/main" val="2186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Shock Waves and Expansion Waves</a:t>
            </a:r>
            <a:br>
              <a:rPr lang="en-US" altLang="en-US" smtClean="0"/>
            </a:br>
            <a:r>
              <a:rPr lang="en-US" altLang="en-US" sz="2800" i="1" smtClean="0"/>
              <a:t>Prandtl-Meyer Expansion Waves</a:t>
            </a:r>
            <a:endParaRPr lang="en-US" alt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Interaction between shock waves and expansions waves in “over expanded” supersonic jet</a:t>
            </a:r>
          </a:p>
        </p:txBody>
      </p:sp>
      <p:pic>
        <p:nvPicPr>
          <p:cNvPr id="65540" name="Picture 4" descr="cen72367_120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1" y="2743200"/>
            <a:ext cx="6961909" cy="382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9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1] Shock Wave</a:t>
            </a:r>
          </a:p>
          <a:p>
            <a:r>
              <a:rPr lang="en-US" dirty="0"/>
              <a:t> * The extremely thin region in which the transition from the supersonic velocity, relatively low pressure state to the state that involves a relatively low velocity and high pressure is termed a shock wave.</a:t>
            </a:r>
          </a:p>
          <a:p>
            <a:r>
              <a:rPr lang="en-US" dirty="0"/>
              <a:t> * finite pressure disturbance, compressive elastic wave of finite strength</a:t>
            </a:r>
          </a:p>
          <a:p>
            <a:r>
              <a:rPr lang="en-US" dirty="0"/>
              <a:t> * nonlinear addition of the individual Mach waves emitted from each point on the  body of finite thickness (or finite attack angle, not point projectile).</a:t>
            </a:r>
          </a:p>
          <a:p>
            <a:r>
              <a:rPr lang="en-US" dirty="0"/>
              <a:t> * The shock wave is an abrupt disturbance that causes discontinuous and irreversible changes in such fluid properties as</a:t>
            </a:r>
          </a:p>
        </p:txBody>
      </p:sp>
    </p:spTree>
    <p:extLst>
      <p:ext uri="{BB962C8B-B14F-4D97-AF65-F5344CB8AC3E}">
        <p14:creationId xmlns:p14="http://schemas.microsoft.com/office/powerpoint/2010/main" val="7809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1026" descr="Fig 5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543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430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1027" descr="A spectacular hydraulic jump at the end of a spill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5394325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8" name="Rectangle 1028"/>
          <p:cNvSpPr>
            <a:spLocks noChangeArrowheads="1"/>
          </p:cNvSpPr>
          <p:nvPr/>
        </p:nvSpPr>
        <p:spPr bwMode="auto">
          <a:xfrm>
            <a:off x="609600" y="5867400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ko-KR" sz="2000"/>
              <a:t>A spectacular hydraulic jump at the end of a spillway. </a:t>
            </a:r>
          </a:p>
        </p:txBody>
      </p:sp>
    </p:spTree>
    <p:extLst>
      <p:ext uri="{BB962C8B-B14F-4D97-AF65-F5344CB8AC3E}">
        <p14:creationId xmlns:p14="http://schemas.microsoft.com/office/powerpoint/2010/main" val="3225000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407"/>
            <a:ext cx="8991600" cy="6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3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3184"/>
            <a:ext cx="8458199" cy="651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3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Shock Waves and Expansion Waves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Review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Sound waves are created by small pressure disturbances and travel at the speed of sound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For some back pressures, abrupt changes in fluid properties occur in C-D nozzles, creating a </a:t>
            </a:r>
            <a:r>
              <a:rPr lang="en-US" altLang="en-US" b="1" smtClean="0"/>
              <a:t>shock wave</a:t>
            </a: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Here, we will study the conditions under which shock waves develop and how they affect the flow.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56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906</Words>
  <Application>Microsoft Office PowerPoint</Application>
  <PresentationFormat>On-screen Show (4:3)</PresentationFormat>
  <Paragraphs>97</Paragraphs>
  <Slides>35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Shock Waves and Expansion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Shock Waves and Expansion Waves</vt:lpstr>
      <vt:lpstr>Shock Waves and Expansion Waves Normal Shocks</vt:lpstr>
      <vt:lpstr>Shock Waves and Expansion Waves Normal Shocks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Shock Waves and Expansion Waves Normal Shocks</vt:lpstr>
      <vt:lpstr>Shock Waves and Expansion Waves Normal Shocks</vt:lpstr>
      <vt:lpstr>Shock Waves and Expansion Waves Normal Shocks</vt:lpstr>
      <vt:lpstr>Shock Waves and Expansion Waves Oblique Shocks</vt:lpstr>
      <vt:lpstr>Shock Waves and Expansion Waves Oblique Shocks</vt:lpstr>
      <vt:lpstr>Shock Waves and Expansion Waves Oblique Shocks</vt:lpstr>
      <vt:lpstr>Shock Waves and Expansion Waves Oblique Shocks</vt:lpstr>
      <vt:lpstr>Shock Waves and Expansion Waves Oblique Shocks</vt:lpstr>
      <vt:lpstr>Shock Waves and Expansion Waves Oblique Shocks</vt:lpstr>
      <vt:lpstr>Shock Waves and Expansion Waves Oblique Shocks</vt:lpstr>
      <vt:lpstr>Shock Waves and Expansion Waves Oblique Shocks</vt:lpstr>
      <vt:lpstr>Shock Waves and Expansion Waves Prandtl-Meyer Expansion Waves</vt:lpstr>
      <vt:lpstr>Shock Waves and Expansion Waves Prandtl-Meyer Expansion Waves</vt:lpstr>
      <vt:lpstr>Shock Waves and Expansion Waves Prandtl-Meyer Expansion Waves</vt:lpstr>
    </vt:vector>
  </TitlesOfParts>
  <Company>Office Black Edition - tum0r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Shock Waves and Expansion Waves</dc:title>
  <dc:creator>Attia</dc:creator>
  <cp:lastModifiedBy>Attia</cp:lastModifiedBy>
  <cp:revision>14</cp:revision>
  <dcterms:created xsi:type="dcterms:W3CDTF">2014-10-26T11:59:50Z</dcterms:created>
  <dcterms:modified xsi:type="dcterms:W3CDTF">2014-12-08T11:23:50Z</dcterms:modified>
</cp:coreProperties>
</file>